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715" r:id="rId2"/>
    <p:sldMasterId id="2147483822" r:id="rId3"/>
  </p:sldMasterIdLst>
  <p:notesMasterIdLst>
    <p:notesMasterId r:id="rId36"/>
  </p:notesMasterIdLst>
  <p:handoutMasterIdLst>
    <p:handoutMasterId r:id="rId37"/>
  </p:handoutMasterIdLst>
  <p:sldIdLst>
    <p:sldId id="406" r:id="rId4"/>
    <p:sldId id="412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4" r:id="rId17"/>
    <p:sldId id="445" r:id="rId18"/>
    <p:sldId id="426" r:id="rId19"/>
    <p:sldId id="429" r:id="rId20"/>
    <p:sldId id="430" r:id="rId21"/>
    <p:sldId id="427" r:id="rId22"/>
    <p:sldId id="428" r:id="rId23"/>
    <p:sldId id="431" r:id="rId24"/>
    <p:sldId id="432" r:id="rId25"/>
    <p:sldId id="433" r:id="rId26"/>
    <p:sldId id="434" r:id="rId27"/>
    <p:sldId id="435" r:id="rId28"/>
    <p:sldId id="436" r:id="rId29"/>
    <p:sldId id="437" r:id="rId30"/>
    <p:sldId id="438" r:id="rId31"/>
    <p:sldId id="439" r:id="rId32"/>
    <p:sldId id="441" r:id="rId33"/>
    <p:sldId id="442" r:id="rId34"/>
    <p:sldId id="410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0"/>
    <a:srgbClr val="000000"/>
    <a:srgbClr val="008000"/>
    <a:srgbClr val="017EB8"/>
    <a:srgbClr val="32469A"/>
    <a:srgbClr val="0033CC"/>
    <a:srgbClr val="243C80"/>
    <a:srgbClr val="204898"/>
    <a:srgbClr val="2034AC"/>
    <a:srgbClr val="234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99" autoAdjust="0"/>
  </p:normalViewPr>
  <p:slideViewPr>
    <p:cSldViewPr>
      <p:cViewPr varScale="1">
        <p:scale>
          <a:sx n="67" d="100"/>
          <a:sy n="67" d="100"/>
        </p:scale>
        <p:origin x="190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4"/>
    </p:cViewPr>
  </p:sorterViewPr>
  <p:notesViewPr>
    <p:cSldViewPr>
      <p:cViewPr varScale="1">
        <p:scale>
          <a:sx n="126" d="100"/>
          <a:sy n="126" d="100"/>
        </p:scale>
        <p:origin x="4638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B6DF3-FA61-45CB-BE27-053A00556DB1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jksdksd jh jhfkjhfsd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A7AAB-6417-4573-AFEB-2CFC050495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221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C4D45-EFF8-479D-AF6F-9BB9BF232254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jksdksd jh jhfkjhfsd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08339-1CDE-4508-95CE-C65DBDC3BF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225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15B1D7-BD12-436D-91B8-4E9339709C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806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141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43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20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754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65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0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677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92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D948B4-9A84-4BDD-8558-24D1CF0EFAAD}" type="slidenum">
              <a:rPr lang="uk-UA" smtClean="0"/>
              <a:pPr/>
              <a:t>32</a:t>
            </a:fld>
            <a:endParaRPr lang="uk-UA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14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1E1947-3703-4D5C-ABF0-69824DA91654}" type="slidenum">
              <a:rPr lang="uk-UA"/>
              <a:pPr/>
              <a:t>2</a:t>
            </a:fld>
            <a:endParaRPr lang="uk-UA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41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Networks-lecture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www.kalin.net---&gt;HTML with info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IP 255.543.543.994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5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&lt;p&gt;Tip: Add your own speaker notes here.&lt;/p&gt;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@9dsadsasdfd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2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6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570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866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95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2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/>
            </a:lvl1pPr>
          </a:lstStyle>
          <a:p>
            <a:r>
              <a:rPr lang="en-US" dirty="0"/>
              <a:t>Click to add title 6</a:t>
            </a:r>
            <a:r>
              <a:rPr lang="uk-UA" dirty="0"/>
              <a:t>0</a:t>
            </a:r>
            <a:r>
              <a:rPr lang="en-US" dirty="0"/>
              <a:t> </a:t>
            </a:r>
            <a:r>
              <a:rPr lang="en-US" dirty="0" err="1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1963231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3" y="5392557"/>
            <a:ext cx="2594608" cy="96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12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1545" y="2132238"/>
            <a:ext cx="7412652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951551" y="5001138"/>
            <a:ext cx="7381835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616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197651" y="4834662"/>
            <a:ext cx="8748713" cy="17630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951545" y="2132238"/>
            <a:ext cx="7412652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90188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997-8C75-4C47-8C4D-19761D593210}" type="datetimeFigureOut">
              <a:rPr lang="uk-UA" smtClean="0"/>
              <a:t>07.05.2024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0E1-7497-4760-A27A-1E913B466D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2302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67A095-3B48-4441-9653-AF11D30D55D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5/7/2024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513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997-8C75-4C47-8C4D-19761D593210}" type="datetimeFigureOut">
              <a:rPr lang="uk-UA" smtClean="0"/>
              <a:t>07.05.2024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865860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997-8C75-4C47-8C4D-19761D593210}" type="datetimeFigureOut">
              <a:rPr lang="uk-UA" smtClean="0"/>
              <a:t>07.05.2024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473773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997-8C75-4C47-8C4D-19761D593210}" type="datetimeFigureOut">
              <a:rPr lang="uk-UA" smtClean="0"/>
              <a:t>07.05.2024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912562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997-8C75-4C47-8C4D-19761D593210}" type="datetimeFigureOut">
              <a:rPr lang="uk-UA" smtClean="0"/>
              <a:t>07.05.2024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44934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997-8C75-4C47-8C4D-19761D593210}" type="datetimeFigureOut">
              <a:rPr lang="uk-UA" smtClean="0"/>
              <a:t>07.05.2024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333342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997-8C75-4C47-8C4D-19761D593210}" type="datetimeFigureOut">
              <a:rPr lang="uk-UA" smtClean="0"/>
              <a:t>07.05.2024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82576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15901" y="908049"/>
            <a:ext cx="8712200" cy="5724525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6" y="4741594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5434557"/>
            <a:ext cx="8056005" cy="924707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60pt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12791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997-8C75-4C47-8C4D-19761D593210}" type="datetimeFigureOut">
              <a:rPr lang="uk-UA" smtClean="0"/>
              <a:t>07.05.2024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727292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997-8C75-4C47-8C4D-19761D593210}" type="datetimeFigureOut">
              <a:rPr lang="uk-UA" smtClean="0"/>
              <a:t>07.05.2024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379809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997-8C75-4C47-8C4D-19761D593210}" type="datetimeFigureOut">
              <a:rPr lang="uk-UA" smtClean="0"/>
              <a:t>07.05.2024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3136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36180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196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4000500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73200" y="0"/>
            <a:ext cx="3960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414877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2068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115710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22196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00157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769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908049"/>
            <a:ext cx="8712200" cy="5724525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91547" y="1972758"/>
            <a:ext cx="6727075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91542" y="2701639"/>
            <a:ext cx="5723313" cy="1731039"/>
          </a:xfrm>
        </p:spPr>
        <p:txBody>
          <a:bodyPr anchor="b">
            <a:noAutofit/>
          </a:bodyPr>
          <a:lstStyle>
            <a:lvl1pPr marL="0" indent="0"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6</a:t>
            </a:r>
            <a:r>
              <a:rPr lang="uk-UA" dirty="0"/>
              <a:t>0</a:t>
            </a:r>
            <a:r>
              <a:rPr lang="en-US" dirty="0"/>
              <a:t> 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896434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814595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188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 (w/ bullets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179077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 (w/o bullets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>
            <a:normAutofit/>
          </a:bodyPr>
          <a:lstStyle>
            <a:lvl1pPr>
              <a:defRPr lang="uk-UA" sz="4000" b="0" kern="1200" baseline="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255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s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795793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6924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5173200" y="0"/>
            <a:ext cx="39600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065714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652525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ne Column Layout (w/o 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521890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Layout with Picture blue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2592000"/>
            <a:ext cx="4572000" cy="1360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73200" y="0"/>
            <a:ext cx="3960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0536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332508" y="908051"/>
            <a:ext cx="8595592" cy="4689460"/>
          </a:xfr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32508" y="5851570"/>
            <a:ext cx="6592217" cy="454573"/>
          </a:xfr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/>
              <a:t>Click to add subtitle 3</a:t>
            </a:r>
            <a:r>
              <a:rPr lang="uk-UA" dirty="0"/>
              <a:t>0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555332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Layout with Picture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2592000"/>
            <a:ext cx="4572000" cy="1360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73200" y="0"/>
            <a:ext cx="3960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rgbClr val="017EB8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308768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387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363030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1"/>
            <a:ext cx="9144000" cy="36933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9624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3805B254-F9CB-41C5-B120-F4B38BF2206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softserve-logo-white-for-blue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5800" y="838201"/>
            <a:ext cx="3260034" cy="914400"/>
          </a:xfrm>
          <a:prstGeom prst="rect">
            <a:avLst/>
          </a:prstGeom>
        </p:spPr>
      </p:pic>
      <p:pic>
        <p:nvPicPr>
          <p:cNvPr id="9" name="Picture 8" descr="GettyImages_98064892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3685245"/>
            <a:ext cx="2058299" cy="1447800"/>
          </a:xfrm>
          <a:prstGeom prst="rect">
            <a:avLst/>
          </a:prstGeom>
        </p:spPr>
      </p:pic>
      <p:grpSp>
        <p:nvGrpSpPr>
          <p:cNvPr id="2" name="Group 9"/>
          <p:cNvGrpSpPr/>
          <p:nvPr userDrawn="1"/>
        </p:nvGrpSpPr>
        <p:grpSpPr>
          <a:xfrm>
            <a:off x="0" y="152400"/>
            <a:ext cx="9144000" cy="6553200"/>
            <a:chOff x="0" y="152400"/>
            <a:chExt cx="9144000" cy="6553200"/>
          </a:xfrm>
        </p:grpSpPr>
        <p:sp>
          <p:nvSpPr>
            <p:cNvPr id="11" name="Rectangle 10"/>
            <p:cNvSpPr/>
            <p:nvPr/>
          </p:nvSpPr>
          <p:spPr>
            <a:xfrm>
              <a:off x="0" y="228600"/>
              <a:ext cx="152400" cy="6324600"/>
            </a:xfrm>
            <a:prstGeom prst="rect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" y="152400"/>
              <a:ext cx="533400" cy="65532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4381500" y="-876301"/>
              <a:ext cx="380999" cy="9144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6920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199298" y="12954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85506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196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4000500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73200" y="0"/>
            <a:ext cx="3960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45905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43297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48255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34484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324196" y="1592494"/>
            <a:ext cx="8623351" cy="5005161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4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24196" y="908050"/>
            <a:ext cx="7342152" cy="454573"/>
          </a:xfr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/>
              <a:t>Click to add title 3</a:t>
            </a:r>
            <a:r>
              <a:rPr lang="uk-UA" dirty="0"/>
              <a:t>0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949779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5756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189337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0040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459421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407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 (w/ bullets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175426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 (w/o bullets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>
            <a:normAutofit/>
          </a:bodyPr>
          <a:lstStyle>
            <a:lvl1pPr>
              <a:defRPr lang="uk-UA" sz="4000" b="0" kern="1200" baseline="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4467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s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737006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483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5173200" y="0"/>
            <a:ext cx="39600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7284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324195" y="1590676"/>
            <a:ext cx="8603905" cy="5006980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Tahoma" panose="020B0604030504040204" pitchFamily="34" charset="0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</p:txBody>
      </p:sp>
      <p:sp>
        <p:nvSpPr>
          <p:cNvPr id="4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24196" y="908050"/>
            <a:ext cx="7323102" cy="454573"/>
          </a:xfr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/>
              <a:t>Click to add title 3</a:t>
            </a:r>
            <a:r>
              <a:rPr lang="uk-UA" dirty="0"/>
              <a:t>0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4489014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95777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ne Column Layout (w/o 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784560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99776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Layout with Picture blue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2592000"/>
            <a:ext cx="4572000" cy="1360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73200" y="0"/>
            <a:ext cx="3960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194285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Layout with Picture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2592000"/>
            <a:ext cx="4572000" cy="1360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73200" y="0"/>
            <a:ext cx="3960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rgbClr val="017EB8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45896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58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3043933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1"/>
            <a:ext cx="9144000" cy="36933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9624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3805B254-F9CB-41C5-B120-F4B38BF2206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softserve-logo-white-for-blue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5800" y="838201"/>
            <a:ext cx="3260034" cy="914400"/>
          </a:xfrm>
          <a:prstGeom prst="rect">
            <a:avLst/>
          </a:prstGeom>
        </p:spPr>
      </p:pic>
      <p:pic>
        <p:nvPicPr>
          <p:cNvPr id="9" name="Picture 8" descr="GettyImages_98064892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3685245"/>
            <a:ext cx="2058299" cy="1447800"/>
          </a:xfrm>
          <a:prstGeom prst="rect">
            <a:avLst/>
          </a:prstGeom>
        </p:spPr>
      </p:pic>
      <p:grpSp>
        <p:nvGrpSpPr>
          <p:cNvPr id="2" name="Group 9"/>
          <p:cNvGrpSpPr/>
          <p:nvPr userDrawn="1"/>
        </p:nvGrpSpPr>
        <p:grpSpPr>
          <a:xfrm>
            <a:off x="0" y="152400"/>
            <a:ext cx="9144000" cy="6553200"/>
            <a:chOff x="0" y="152400"/>
            <a:chExt cx="9144000" cy="6553200"/>
          </a:xfrm>
        </p:grpSpPr>
        <p:sp>
          <p:nvSpPr>
            <p:cNvPr id="11" name="Rectangle 10"/>
            <p:cNvSpPr/>
            <p:nvPr/>
          </p:nvSpPr>
          <p:spPr>
            <a:xfrm>
              <a:off x="0" y="228600"/>
              <a:ext cx="152400" cy="6324600"/>
            </a:xfrm>
            <a:prstGeom prst="rect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" y="152400"/>
              <a:ext cx="533400" cy="65532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4381500" y="-876301"/>
              <a:ext cx="380999" cy="9144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366406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7A095-3B48-4441-9653-AF11D30D55D5}" type="datetimeFigureOut">
              <a:rPr lang="en-US">
                <a:solidFill>
                  <a:srgbClr val="000000"/>
                </a:solidFill>
              </a:rPr>
              <a:pPr>
                <a:defRPr/>
              </a:pPr>
              <a:t>5/7/2024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DD5EB2-3C35-4F4B-BF3E-340B87E494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163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324196" y="1647825"/>
            <a:ext cx="8603904" cy="498475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24196" y="908050"/>
            <a:ext cx="7323102" cy="454573"/>
          </a:xfr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/>
              <a:t>Click to add title 3</a:t>
            </a:r>
            <a:r>
              <a:rPr lang="uk-UA" dirty="0"/>
              <a:t>0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3316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324196" y="1647825"/>
            <a:ext cx="4139461" cy="494982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680348" y="1647826"/>
            <a:ext cx="4247752" cy="4949824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24196" y="908050"/>
            <a:ext cx="7323102" cy="454573"/>
          </a:xfr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/>
              <a:t>Click to add title 3</a:t>
            </a:r>
            <a:r>
              <a:rPr lang="uk-UA" dirty="0"/>
              <a:t>0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5444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332509" y="1666875"/>
            <a:ext cx="4131145" cy="4924321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4680349" y="1666875"/>
            <a:ext cx="4266014" cy="4930775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32509" y="908050"/>
            <a:ext cx="8613854" cy="501650"/>
          </a:xfr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/>
              <a:t>Click to add title3</a:t>
            </a:r>
            <a:r>
              <a:rPr lang="uk-UA" dirty="0"/>
              <a:t>0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5750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image" Target="../media/image13.jpeg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2509" y="916364"/>
            <a:ext cx="8354982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2509" y="2246312"/>
            <a:ext cx="8445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97" y="185737"/>
            <a:ext cx="8705103" cy="51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2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6">
          <p15:clr>
            <a:srgbClr val="F26B43"/>
          </p15:clr>
        </p15:guide>
        <p15:guide id="2" pos="5624">
          <p15:clr>
            <a:srgbClr val="F26B43"/>
          </p15:clr>
        </p15:guide>
        <p15:guide id="3" orient="horz" pos="4178">
          <p15:clr>
            <a:srgbClr val="F26B43"/>
          </p15:clr>
        </p15:guide>
        <p15:guide id="4" orient="horz" pos="119">
          <p15:clr>
            <a:srgbClr val="F26B43"/>
          </p15:clr>
        </p15:guide>
        <p15:guide id="5" pos="635">
          <p15:clr>
            <a:srgbClr val="F26B43"/>
          </p15:clr>
        </p15:guide>
        <p15:guide id="6" orient="horz" pos="572">
          <p15:clr>
            <a:srgbClr val="F26B43"/>
          </p15:clr>
        </p15:guide>
        <p15:guide id="7" orient="horz" pos="436">
          <p15:clr>
            <a:srgbClr val="F26B43"/>
          </p15:clr>
        </p15:guide>
        <p15:guide id="8" pos="2812">
          <p15:clr>
            <a:srgbClr val="F26B43"/>
          </p15:clr>
        </p15:guide>
        <p15:guide id="9" pos="29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B4997-8C75-4C47-8C4D-19761D593210}" type="datetimeFigureOut">
              <a:rPr lang="uk-UA" smtClean="0"/>
              <a:t>07.05.2024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260E1-7497-4760-A27A-1E913B466D1D}" type="slidenum">
              <a:rPr lang="uk-UA" smtClean="0"/>
              <a:t>‹#›</a:t>
            </a:fld>
            <a:endParaRPr lang="uk-UA"/>
          </a:p>
        </p:txBody>
      </p:sp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57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8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7" r:id="rId28"/>
    <p:sldLayoutId id="2147483698" r:id="rId29"/>
    <p:sldLayoutId id="2147483699" r:id="rId30"/>
    <p:sldLayoutId id="2147483700" r:id="rId31"/>
    <p:sldLayoutId id="2147483676" r:id="rId32"/>
    <p:sldLayoutId id="2147483783" r:id="rId33"/>
    <p:sldLayoutId id="2147483847" r:id="rId3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35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  <p:sldLayoutId id="2147483840" r:id="rId18"/>
    <p:sldLayoutId id="2147483841" r:id="rId19"/>
    <p:sldLayoutId id="2147483842" r:id="rId20"/>
    <p:sldLayoutId id="2147483843" r:id="rId21"/>
    <p:sldLayoutId id="2147483845" r:id="rId22"/>
    <p:sldLayoutId id="2147483846" r:id="rId23"/>
  </p:sldLayoutIdLst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w3.org/html5/html-author/charre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html.spec.whatwg.org/multipage/" TargetMode="External"/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validator.w3.org/" TargetMode="External"/><Relationship Id="rId1" Type="http://schemas.openxmlformats.org/officeDocument/2006/relationships/slideLayout" Target="../slideLayouts/slideLayout6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340000" y="2700000"/>
            <a:ext cx="6480000" cy="1447800"/>
          </a:xfrm>
        </p:spPr>
        <p:txBody>
          <a:bodyPr>
            <a:normAutofit/>
          </a:bodyPr>
          <a:lstStyle/>
          <a:p>
            <a:r>
              <a:rPr lang="en-US" sz="5400" b="1" dirty="0"/>
              <a:t>HTML5: Lesson #1</a:t>
            </a:r>
            <a:endParaRPr lang="en-US" sz="4400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BDA404-3385-D0D2-6EBC-D414E4C3D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27615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7886700" cy="59205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Minimal set of HTML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7620000" cy="4525963"/>
          </a:xfrm>
        </p:spPr>
        <p:txBody>
          <a:bodyPr>
            <a:normAutofit/>
          </a:bodyPr>
          <a:lstStyle/>
          <a:p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Minimal set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of tags on every Web page (note: some of them are actually optional in specs):</a:t>
            </a:r>
          </a:p>
          <a:p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&lt;!DOCTYPE&gt;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directive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76600" y="3405981"/>
            <a:ext cx="5410200" cy="2585323"/>
          </a:xfrm>
          <a:prstGeom prst="rect">
            <a:avLst/>
          </a:prstGeom>
          <a:solidFill>
            <a:srgbClr val="FFFFFF"/>
          </a:solidFill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&lt;!DOCTYPE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uk-UA" altLang="uk-UA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uk-UA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uk-UA" altLang="uk-UA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kumimoji="0" lang="uk-UA" altLang="uk-UA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uk-UA" altLang="uk-UA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uk-UA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...</a:t>
            </a:r>
            <a:b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uk-UA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uk-UA" altLang="uk-UA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uk-UA" altLang="uk-UA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uk-UA" altLang="uk-UA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512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886700" cy="6095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7886700" cy="457993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DOCTYPE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directive Specifies the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language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rules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the page uses.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In HTML, 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DOCTYPE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case insensitive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following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DOCTYPE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 are all valid:</a:t>
            </a:r>
          </a:p>
          <a:p>
            <a:pPr marL="3619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&lt;!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doctype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html&gt;</a:t>
            </a:r>
          </a:p>
          <a:p>
            <a:pPr marL="3619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&lt;!DOCTYPE html&gt;</a:t>
            </a:r>
          </a:p>
          <a:p>
            <a:pPr marL="3619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&lt;!DOCTYPE HTML&gt;</a:t>
            </a:r>
          </a:p>
          <a:p>
            <a:pPr marL="3619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&lt;!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DoCtYpE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41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886700" cy="54927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913600" cy="45259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HTML 4.01 doctype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Aft>
                <a:spcPts val="1200"/>
              </a:spcAft>
            </a:pPr>
            <a:endParaRPr lang="en-US" sz="2800" dirty="0"/>
          </a:p>
          <a:p>
            <a:pPr>
              <a:spcAft>
                <a:spcPts val="1200"/>
              </a:spcAft>
            </a:pPr>
            <a:r>
              <a:rPr lang="en-US" sz="2800" dirty="0"/>
              <a:t>HTML5 </a:t>
            </a:r>
            <a:r>
              <a:rPr lang="en-US" sz="2800" dirty="0" err="1"/>
              <a:t>doctype</a:t>
            </a:r>
            <a:r>
              <a:rPr lang="en-US" sz="2800" dirty="0"/>
              <a:t> example :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81000" y="2239834"/>
            <a:ext cx="8458200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&lt;!DOCTYPE </a:t>
            </a:r>
            <a:r>
              <a:rPr kumimoji="0" lang="uk-UA" altLang="uk-UA" sz="2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uk-UA" altLang="uk-UA" sz="2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uk-UA" altLang="uk-UA" sz="2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"-//W3C//DTD XHTML 1.1//EN"</a:t>
            </a:r>
            <a:br>
              <a:rPr kumimoji="0" lang="uk-UA" altLang="uk-UA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2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"http://www.example.com/TR/xhtml11/</a:t>
            </a:r>
            <a:br>
              <a:rPr kumimoji="0" lang="uk-UA" altLang="uk-UA" sz="2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2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DTD/xhtml11.dtd"</a:t>
            </a:r>
            <a:r>
              <a:rPr kumimoji="0" lang="uk-UA" altLang="uk-UA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uk-UA" altLang="uk-UA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8200" y="5257800"/>
            <a:ext cx="294984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&lt;!DOCTYPE </a:t>
            </a:r>
            <a:r>
              <a:rPr kumimoji="0" lang="uk-UA" altLang="uk-UA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uk-UA" altLang="uk-UA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282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886700" cy="62547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 tag pair or an empty tag is also called an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element.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An element can describe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insert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graphics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videos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create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hyperlinks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322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886700" cy="56044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4881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Attributes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are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modifiers of HTML elements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that provide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additional information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Attributes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are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extensions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of elements</a:t>
            </a: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Syntax: </a:t>
            </a:r>
          </a:p>
          <a:p>
            <a:pPr marL="0" indent="0">
              <a:buNone/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Example: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t="18802" r="4001" b="47772"/>
          <a:stretch/>
        </p:blipFill>
        <p:spPr>
          <a:xfrm>
            <a:off x="1409700" y="3505200"/>
            <a:ext cx="6781800" cy="1143000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01698" y="5486400"/>
            <a:ext cx="8170827" cy="4308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sz="2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uk-UA" altLang="uk-UA" sz="2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uk-UA" altLang="uk-UA" sz="2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uk-UA" altLang="uk-UA" sz="2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"picture.jpg" </a:t>
            </a:r>
            <a:r>
              <a:rPr kumimoji="0" lang="uk-UA" altLang="uk-UA" sz="2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kumimoji="0" lang="uk-UA" altLang="uk-UA" sz="2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uk-UA" altLang="uk-UA" sz="2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22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kumimoji="0" lang="uk-UA" altLang="uk-UA" sz="2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2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kumimoji="0" lang="uk-UA" altLang="uk-UA" sz="2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uk-UA" altLang="uk-UA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823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886700" cy="62547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a 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608800" cy="4525963"/>
          </a:xfrm>
        </p:spPr>
        <p:txBody>
          <a:bodyPr/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Example:</a:t>
            </a:r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57" b="40000"/>
          <a:stretch/>
        </p:blipFill>
        <p:spPr bwMode="auto">
          <a:xfrm>
            <a:off x="3276600" y="3137931"/>
            <a:ext cx="4511229" cy="157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14400" y="2133600"/>
            <a:ext cx="7467600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sz="2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kumimoji="0" lang="uk-UA" altLang="uk-UA" sz="2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kumimoji="0" lang="uk-UA" altLang="uk-UA" sz="2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uk-UA" altLang="uk-UA" sz="2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</a:t>
            </a:r>
            <a:r>
              <a:rPr kumimoji="0" lang="en-US" altLang="uk-UA" sz="2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html5</a:t>
            </a:r>
            <a:r>
              <a:rPr kumimoji="0" lang="uk-UA" altLang="uk-UA" sz="2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uk-UA" sz="22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edu</a:t>
            </a:r>
            <a:r>
              <a:rPr kumimoji="0" lang="uk-UA" altLang="uk-UA" sz="2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uk-UA" sz="2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target=</a:t>
            </a:r>
            <a:r>
              <a:rPr lang="en-US" altLang="uk-UA" sz="2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"_blank"</a:t>
            </a:r>
            <a:r>
              <a:rPr kumimoji="0" lang="uk-UA" altLang="uk-UA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uk-UA" sz="2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uk-UA" sz="2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uk-UA" altLang="uk-UA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uk-UA" altLang="uk-UA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uk-UA" altLang="uk-UA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kumimoji="0" lang="uk-UA" altLang="uk-UA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kumimoji="0" lang="uk-UA" altLang="uk-UA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kumimoji="0" lang="en-US" altLang="uk-UA" sz="2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uk-UA" altLang="uk-UA" sz="2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0" lang="uk-UA" altLang="uk-UA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uk-UA" altLang="uk-UA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A886A4-90EB-4636-9858-7EAA379C5F5B}"/>
              </a:ext>
            </a:extLst>
          </p:cNvPr>
          <p:cNvSpPr/>
          <p:nvPr/>
        </p:nvSpPr>
        <p:spPr>
          <a:xfrm>
            <a:off x="438150" y="5136416"/>
            <a:ext cx="7620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1200"/>
              </a:spcAft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_blank</a:t>
            </a:r>
            <a:r>
              <a:rPr lang="en-US" sz="2000" dirty="0"/>
              <a:t>: opens the linked document in a </a:t>
            </a:r>
            <a:r>
              <a:rPr lang="en-US" sz="2000" b="1" i="1" dirty="0"/>
              <a:t>new</a:t>
            </a:r>
            <a:r>
              <a:rPr lang="en-US" sz="2000" dirty="0"/>
              <a:t> </a:t>
            </a:r>
            <a:r>
              <a:rPr lang="en-US" sz="2000" b="1" i="1" dirty="0"/>
              <a:t>window</a:t>
            </a:r>
            <a:r>
              <a:rPr lang="en-US" sz="2000" dirty="0"/>
              <a:t> or </a:t>
            </a:r>
            <a:r>
              <a:rPr lang="en-US" sz="2000" b="1" i="1" dirty="0"/>
              <a:t>tab</a:t>
            </a:r>
          </a:p>
          <a:p>
            <a:pPr marL="742950" lvl="1" indent="-285750">
              <a:spcAft>
                <a:spcPts val="1200"/>
              </a:spcAft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_self</a:t>
            </a:r>
            <a:r>
              <a:rPr lang="en-US" sz="2000" dirty="0"/>
              <a:t>: opens the linked document in the </a:t>
            </a:r>
            <a:r>
              <a:rPr lang="en-US" sz="2000" b="1" i="1" dirty="0"/>
              <a:t>same frame</a:t>
            </a:r>
            <a:r>
              <a:rPr lang="en-US" sz="2000" dirty="0"/>
              <a:t> as it was clicked (this is default)</a:t>
            </a:r>
          </a:p>
        </p:txBody>
      </p:sp>
    </p:spTree>
    <p:extLst>
      <p:ext uri="{BB962C8B-B14F-4D97-AF65-F5344CB8AC3E}">
        <p14:creationId xmlns:p14="http://schemas.microsoft.com/office/powerpoint/2010/main" val="250361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7886700" cy="62547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To place one element inside another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Example:</a:t>
            </a:r>
          </a:p>
          <a:p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&gt;Make sure your pet has plenty of &lt;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&gt;fresh water&lt;/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 during hot weather.&lt;/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17" b="33202"/>
          <a:stretch/>
        </p:blipFill>
        <p:spPr bwMode="auto">
          <a:xfrm>
            <a:off x="1143000" y="4038600"/>
            <a:ext cx="6460618" cy="210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763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7886700" cy="701674"/>
          </a:xfrm>
        </p:spPr>
        <p:txBody>
          <a:bodyPr/>
          <a:lstStyle/>
          <a:p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b="1" i="1" dirty="0"/>
              <a:t>special character</a:t>
            </a:r>
            <a:r>
              <a:rPr lang="en-US" sz="2400" dirty="0"/>
              <a:t>, such as the </a:t>
            </a:r>
            <a:r>
              <a:rPr lang="en-US" sz="2400" i="1" dirty="0"/>
              <a:t>dollar symbol</a:t>
            </a:r>
            <a:r>
              <a:rPr lang="en-US" sz="2400" dirty="0"/>
              <a:t>, the </a:t>
            </a:r>
            <a:r>
              <a:rPr lang="en-US" sz="2400" i="1" dirty="0"/>
              <a:t>registered trademark</a:t>
            </a:r>
            <a:r>
              <a:rPr lang="en-US" sz="2400" dirty="0"/>
              <a:t> (a capital R within a circle), and </a:t>
            </a:r>
            <a:r>
              <a:rPr lang="en-US" sz="2400" i="1" dirty="0"/>
              <a:t>accented letters</a:t>
            </a:r>
          </a:p>
          <a:p>
            <a:r>
              <a:rPr lang="en-US" sz="2400" dirty="0"/>
              <a:t>Begins with an ampersand (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400" dirty="0"/>
              <a:t>) and ends with a semicolon (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2400" dirty="0"/>
              <a:t>)</a:t>
            </a:r>
          </a:p>
          <a:p>
            <a:r>
              <a:rPr lang="en-US" sz="2400" dirty="0"/>
              <a:t>Examples:</a:t>
            </a:r>
          </a:p>
          <a:p>
            <a:pPr lvl="1"/>
            <a:r>
              <a:rPr lang="en-US" sz="2400" dirty="0"/>
              <a:t>entity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&amp;reg;</a:t>
            </a:r>
            <a:r>
              <a:rPr lang="en-US" sz="2400" dirty="0"/>
              <a:t> represents the registered trademark symbol</a:t>
            </a:r>
          </a:p>
          <a:p>
            <a:pPr lvl="1"/>
            <a:r>
              <a:rPr lang="en-US" sz="2400" dirty="0"/>
              <a:t>Its numerical code is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&amp;#174;</a:t>
            </a:r>
          </a:p>
        </p:txBody>
      </p:sp>
      <p:sp>
        <p:nvSpPr>
          <p:cNvPr id="4" name="Rectangle 3"/>
          <p:cNvSpPr/>
          <p:nvPr/>
        </p:nvSpPr>
        <p:spPr>
          <a:xfrm>
            <a:off x="3200400" y="5562600"/>
            <a:ext cx="50471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https://dev.w3.org/html5/html-author/charref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2641572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886700" cy="701674"/>
          </a:xfrm>
        </p:spPr>
        <p:txBody>
          <a:bodyPr/>
          <a:lstStyle/>
          <a:p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Entities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7886700" cy="4351338"/>
          </a:xfrm>
        </p:spPr>
        <p:txBody>
          <a:bodyPr/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UTF-8 encoding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whenever possible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Add the following declaration to 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element: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Example: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286000" y="2895600"/>
            <a:ext cx="4240263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kumimoji="0" lang="uk-UA" altLang="uk-UA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kumimoji="0" lang="uk-UA" altLang="uk-UA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uk-UA" altLang="uk-UA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"UTF-8"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uk-UA" altLang="uk-UA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3796" r="88750" b="77007"/>
          <a:stretch/>
        </p:blipFill>
        <p:spPr>
          <a:xfrm>
            <a:off x="3962400" y="5181600"/>
            <a:ext cx="2057400" cy="914400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064127" y="4431355"/>
            <a:ext cx="4977645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uk-UA" altLang="uk-UA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&amp;Sqrt;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256 = 4</a:t>
            </a:r>
            <a:r>
              <a:rPr kumimoji="0" lang="uk-UA" altLang="uk-UA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&amp;sup2;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uk-UA" altLang="uk-UA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uk-UA" altLang="uk-UA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005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22560"/>
            <a:ext cx="7886700" cy="39687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 Standard</a:t>
            </a:r>
            <a:endParaRPr lang="uk-UA" dirty="0">
              <a:solidFill>
                <a:srgbClr val="017EB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27632" y="5980522"/>
            <a:ext cx="45527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2"/>
              </a:rPr>
              <a:t>https://html.spec.whatwg.org/multipage/</a:t>
            </a:r>
            <a:endParaRPr lang="uk-UA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05B21-8249-4567-9F7E-679C29519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0" t="14615" r="27500" b="26924"/>
          <a:stretch/>
        </p:blipFill>
        <p:spPr>
          <a:xfrm>
            <a:off x="1351225" y="990600"/>
            <a:ext cx="6705600" cy="47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72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066800"/>
            <a:ext cx="7850400" cy="4525963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n-US" sz="2800" dirty="0"/>
              <a:t>Introduction to HTML</a:t>
            </a:r>
          </a:p>
          <a:p>
            <a:r>
              <a:rPr lang="en-US" sz="2800" dirty="0"/>
              <a:t>Common HTML Tags</a:t>
            </a:r>
          </a:p>
          <a:p>
            <a:r>
              <a:rPr lang="en-US" sz="2800" dirty="0"/>
              <a:t>HTML Standard and Validation</a:t>
            </a:r>
          </a:p>
          <a:p>
            <a:r>
              <a:rPr lang="en-US" sz="2800" dirty="0"/>
              <a:t>Code editors</a:t>
            </a:r>
          </a:p>
          <a:p>
            <a:r>
              <a:rPr lang="en-US" sz="2800" dirty="0"/>
              <a:t>Resources</a:t>
            </a:r>
          </a:p>
          <a:p>
            <a:r>
              <a:rPr lang="en-US" sz="2800" dirty="0"/>
              <a:t>Practice task</a:t>
            </a:r>
          </a:p>
          <a:p>
            <a:r>
              <a:rPr lang="en-US" sz="2800" dirty="0"/>
              <a:t>Homework</a:t>
            </a:r>
          </a:p>
          <a:p>
            <a:endParaRPr lang="en-US" sz="2800" dirty="0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230400" y="0"/>
            <a:ext cx="8280000" cy="900000"/>
          </a:xfrm>
        </p:spPr>
        <p:txBody>
          <a:bodyPr/>
          <a:lstStyle/>
          <a:p>
            <a:pPr marL="571500" indent="-571500"/>
            <a:r>
              <a:rPr lang="en-US" dirty="0"/>
              <a:t>Agenda</a:t>
            </a:r>
            <a:endParaRPr lang="uk-UA" dirty="0"/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393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7886700" cy="777874"/>
          </a:xfrm>
        </p:spPr>
        <p:txBody>
          <a:bodyPr/>
          <a:lstStyle/>
          <a:p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 Validators</a:t>
            </a:r>
            <a:endParaRPr lang="uk-UA" dirty="0">
              <a:solidFill>
                <a:srgbClr val="017EB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7886700" cy="1527175"/>
          </a:xfrm>
        </p:spPr>
        <p:txBody>
          <a:bodyPr>
            <a:normAutofit/>
          </a:bodyPr>
          <a:lstStyle/>
          <a:p>
            <a:pPr lvl="0"/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 validator checks the markup validity of Web documents in HTML, XHTML, SMIL, MathML, etc.: 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http://validator.w3.org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endParaRPr lang="uk-U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750" t="16154" r="14166" b="3077"/>
          <a:stretch/>
        </p:blipFill>
        <p:spPr>
          <a:xfrm>
            <a:off x="1030809" y="2590800"/>
            <a:ext cx="6891882" cy="367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24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21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Sublime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DDD97-796C-4E19-B837-065655CAE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6" y="1524000"/>
            <a:ext cx="7619047" cy="36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75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22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Studio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AA014-C6B5-4AF5-B5C5-F876E5C8D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8" r="12809" b="15272"/>
          <a:stretch/>
        </p:blipFill>
        <p:spPr>
          <a:xfrm>
            <a:off x="777111" y="1524000"/>
            <a:ext cx="758977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49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23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JetBrains WebStorm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2" b="18462"/>
          <a:stretch/>
        </p:blipFill>
        <p:spPr>
          <a:xfrm>
            <a:off x="762000" y="1295400"/>
            <a:ext cx="7620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0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24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9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8711" b="24833"/>
          <a:stretch/>
        </p:blipFill>
        <p:spPr>
          <a:xfrm>
            <a:off x="1295400" y="1219200"/>
            <a:ext cx="6388173" cy="403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72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25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JSFiddle</a:t>
            </a:r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14400"/>
            <a:ext cx="8077200" cy="541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1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26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CodePen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7920037" cy="530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27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Mockups - </a:t>
            </a:r>
            <a:r>
              <a:rPr lang="en-US" dirty="0" err="1"/>
              <a:t>NinjaMock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89000"/>
            <a:ext cx="6781800" cy="540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59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28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http://w3schools.com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69" t="11742" r="1527" b="1062"/>
          <a:stretch/>
        </p:blipFill>
        <p:spPr>
          <a:xfrm>
            <a:off x="609600" y="990600"/>
            <a:ext cx="806268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07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29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http://howtocodeinhtml.com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97" t="13039" r="2597" b="3060"/>
          <a:stretch/>
        </p:blipFill>
        <p:spPr>
          <a:xfrm>
            <a:off x="1600200" y="1219200"/>
            <a:ext cx="5943600" cy="480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54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b="1" dirty="0"/>
              <a:t>HTML</a:t>
            </a:r>
            <a:r>
              <a:rPr lang="en-US" sz="2400" dirty="0"/>
              <a:t> – Hypertext Markup Language</a:t>
            </a:r>
          </a:p>
          <a:p>
            <a:r>
              <a:rPr lang="en-US" sz="2400" b="1" dirty="0"/>
              <a:t>CSS</a:t>
            </a:r>
            <a:r>
              <a:rPr lang="en-US" sz="2400" dirty="0"/>
              <a:t> – Cascading Style Sheets</a:t>
            </a:r>
          </a:p>
          <a:p>
            <a:r>
              <a:rPr lang="en-US" sz="2400" b="1" dirty="0"/>
              <a:t>JavaScript</a:t>
            </a:r>
            <a:r>
              <a:rPr lang="en-US" sz="2400" dirty="0"/>
              <a:t> – Scripting Programming Language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3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80000" cy="900000"/>
          </a:xfrm>
        </p:spPr>
        <p:txBody>
          <a:bodyPr>
            <a:normAutofit/>
          </a:bodyPr>
          <a:lstStyle/>
          <a:p>
            <a:r>
              <a:rPr lang="en-US" dirty="0"/>
              <a:t>HTML / CSS / JavaScript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A4C30C-1E4F-4582-A272-BA9CF26CB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42" b="18993"/>
          <a:stretch/>
        </p:blipFill>
        <p:spPr>
          <a:xfrm>
            <a:off x="1503375" y="2787763"/>
            <a:ext cx="57340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40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30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overapi.com/html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66" t="9581" r="2423" b="1455"/>
          <a:stretch/>
        </p:blipFill>
        <p:spPr>
          <a:xfrm>
            <a:off x="230400" y="923544"/>
            <a:ext cx="8608800" cy="513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69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31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websitesetup.org/html5-cheat-sheet/</a:t>
            </a:r>
          </a:p>
        </p:txBody>
      </p:sp>
      <p:pic>
        <p:nvPicPr>
          <p:cNvPr id="7170" name="Picture 2" descr="http://568397435.r.lightningbase-cdn.com/wp-content/uploads/2014/09/html5-cheat-she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07143"/>
            <a:ext cx="7092582" cy="549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873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4"/>
          <p:cNvSpPr txBox="1">
            <a:spLocks noChangeArrowheads="1"/>
          </p:cNvSpPr>
          <p:nvPr/>
        </p:nvSpPr>
        <p:spPr bwMode="auto">
          <a:xfrm>
            <a:off x="3024140" y="4396548"/>
            <a:ext cx="3095719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</a:rPr>
              <a:t>Thank You!</a:t>
            </a:r>
          </a:p>
        </p:txBody>
      </p:sp>
      <p:sp>
        <p:nvSpPr>
          <p:cNvPr id="31748" name="Rectangle 8"/>
          <p:cNvSpPr>
            <a:spLocks noChangeArrowheads="1"/>
          </p:cNvSpPr>
          <p:nvPr/>
        </p:nvSpPr>
        <p:spPr bwMode="auto">
          <a:xfrm>
            <a:off x="333375" y="957263"/>
            <a:ext cx="655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endParaRPr lang="en-GB" sz="2600" b="1">
              <a:solidFill>
                <a:srgbClr val="5F5F5F"/>
              </a:solidFill>
              <a:latin typeface="Verdana" pitchFamily="34" charset="0"/>
            </a:endParaRPr>
          </a:p>
        </p:txBody>
      </p:sp>
      <p:sp>
        <p:nvSpPr>
          <p:cNvPr id="31750" name="Rectangle 10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/>
          <a:p>
            <a:r>
              <a:rPr lang="en-US"/>
              <a:t>Contacts</a:t>
            </a:r>
            <a:endParaRPr lang="en-US" dirty="0"/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868363" y="2057400"/>
            <a:ext cx="2897460" cy="204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b="1" dirty="0">
                <a:solidFill>
                  <a:schemeClr val="accent6"/>
                </a:solidFill>
                <a:latin typeface="Verdana" pitchFamily="34" charset="0"/>
              </a:rPr>
              <a:t>Europe Headquarters</a:t>
            </a:r>
            <a:r>
              <a:rPr lang="en-GB" sz="1600" b="1" dirty="0">
                <a:solidFill>
                  <a:schemeClr val="accent6"/>
                </a:solidFill>
                <a:latin typeface="Verdana" pitchFamily="34" charset="0"/>
              </a:rPr>
              <a:t> </a:t>
            </a:r>
          </a:p>
          <a:p>
            <a:pPr>
              <a:lnSpc>
                <a:spcPct val="110000"/>
              </a:lnSpc>
              <a:defRPr/>
            </a:pP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52 V. Velykoho Str.</a:t>
            </a:r>
          </a:p>
          <a:p>
            <a:pPr>
              <a:lnSpc>
                <a:spcPct val="110000"/>
              </a:lnSpc>
              <a:defRPr/>
            </a:pPr>
            <a:r>
              <a:rPr lang="en-GB" sz="1200" dirty="0" err="1">
                <a:solidFill>
                  <a:srgbClr val="333333"/>
                </a:solidFill>
                <a:latin typeface="Verdana" pitchFamily="34" charset="0"/>
              </a:rPr>
              <a:t>Lviv</a:t>
            </a: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 79053, Ukraine</a:t>
            </a:r>
          </a:p>
          <a:p>
            <a:pPr>
              <a:lnSpc>
                <a:spcPct val="110000"/>
              </a:lnSpc>
              <a:defRPr/>
            </a:pPr>
            <a:endParaRPr lang="en-GB" sz="600" dirty="0">
              <a:solidFill>
                <a:srgbClr val="333333"/>
              </a:solidFill>
              <a:latin typeface="Verdana" pitchFamily="34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Tel:   +380-32-2</a:t>
            </a: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40-9090</a:t>
            </a:r>
            <a:br>
              <a:rPr lang="en-GB" sz="1200" dirty="0">
                <a:solidFill>
                  <a:srgbClr val="333333"/>
                </a:solidFill>
                <a:latin typeface="Verdana" pitchFamily="34" charset="0"/>
              </a:rPr>
            </a:b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Fax:  +380-32-2</a:t>
            </a: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40-9080</a:t>
            </a:r>
          </a:p>
          <a:p>
            <a:pPr>
              <a:lnSpc>
                <a:spcPct val="110000"/>
              </a:lnSpc>
              <a:defRPr/>
            </a:pPr>
            <a:endParaRPr lang="en-GB" sz="600" dirty="0">
              <a:solidFill>
                <a:srgbClr val="333333"/>
              </a:solidFill>
              <a:latin typeface="Verdana" pitchFamily="34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E-mail: info@softserveinc.com</a:t>
            </a:r>
          </a:p>
          <a:p>
            <a:pPr>
              <a:lnSpc>
                <a:spcPct val="110000"/>
              </a:lnSpc>
              <a:defRPr/>
            </a:pP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Website: </a:t>
            </a:r>
            <a:r>
              <a:rPr lang="en-GB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itchFamily="34" charset="0"/>
              </a:rPr>
              <a:t>www.softserveinc.com</a:t>
            </a:r>
          </a:p>
          <a:p>
            <a:pPr>
              <a:lnSpc>
                <a:spcPct val="110000"/>
              </a:lnSpc>
              <a:defRPr/>
            </a:pPr>
            <a:endParaRPr lang="en-GB" sz="1200" b="1" dirty="0">
              <a:solidFill>
                <a:srgbClr val="333333"/>
              </a:solidFill>
              <a:latin typeface="Verdana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724400" y="2073275"/>
            <a:ext cx="3733800" cy="132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b="1" dirty="0">
                <a:solidFill>
                  <a:schemeClr val="accent6"/>
                </a:solidFill>
                <a:latin typeface="Verdana" pitchFamily="34" charset="0"/>
              </a:rPr>
              <a:t>US Headquarters</a:t>
            </a:r>
          </a:p>
          <a:p>
            <a:pPr>
              <a:lnSpc>
                <a:spcPct val="110000"/>
              </a:lnSpc>
              <a:defRPr/>
            </a:pP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12800 University Drive, Suite 250</a:t>
            </a:r>
            <a:br>
              <a:rPr lang="en-US" sz="1200" dirty="0">
                <a:solidFill>
                  <a:srgbClr val="333333"/>
                </a:solidFill>
                <a:latin typeface="Verdana" pitchFamily="34" charset="0"/>
              </a:rPr>
            </a:b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Fort Myers, FL 33907, USA</a:t>
            </a:r>
          </a:p>
          <a:p>
            <a:pPr>
              <a:lnSpc>
                <a:spcPct val="110000"/>
              </a:lnSpc>
              <a:defRPr/>
            </a:pPr>
            <a:endParaRPr lang="en-GB" sz="600" dirty="0">
              <a:solidFill>
                <a:srgbClr val="333333"/>
              </a:solidFill>
              <a:latin typeface="Verdana" pitchFamily="34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Tel:   </a:t>
            </a: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239-690-3111 </a:t>
            </a:r>
            <a:br>
              <a:rPr lang="en-GB" sz="1200" dirty="0">
                <a:solidFill>
                  <a:srgbClr val="333333"/>
                </a:solidFill>
                <a:latin typeface="Verdana" pitchFamily="34" charset="0"/>
              </a:rPr>
            </a:b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Fax:  </a:t>
            </a: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239-690-3116</a:t>
            </a:r>
            <a:endParaRPr lang="en-GB" sz="600" dirty="0">
              <a:solidFill>
                <a:srgbClr val="333333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63182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-1438"/>
            <a:ext cx="8280000" cy="900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 Documents and HTTP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569" y="1102183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Hypertext Markup Language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(HTML) is a markup language for Web pages</a:t>
            </a:r>
          </a:p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Hypertext Transport Protoco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 (HTTP/HTTPS) is a protocol that ensures transport of pages to clients</a:t>
            </a:r>
          </a:p>
        </p:txBody>
      </p:sp>
      <p:pic>
        <p:nvPicPr>
          <p:cNvPr id="1030" name="Picture 6" descr="A browser contacting a DNS and then a web server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772680"/>
            <a:ext cx="6019800" cy="353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0990" y="4464361"/>
            <a:ext cx="685800" cy="38100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6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DNS, </a:t>
            </a:r>
            <a:br>
              <a:rPr lang="en-US" dirty="0"/>
            </a:br>
            <a:r>
              <a:rPr lang="en-US" dirty="0"/>
              <a:t>HTTP</a:t>
            </a:r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5118302" y="4148630"/>
            <a:ext cx="685800" cy="3810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DNS</a:t>
            </a:r>
            <a:endParaRPr lang="uk-UA" dirty="0"/>
          </a:p>
        </p:txBody>
      </p:sp>
      <p:sp>
        <p:nvSpPr>
          <p:cNvPr id="10" name="TextBox 9"/>
          <p:cNvSpPr txBox="1"/>
          <p:nvPr/>
        </p:nvSpPr>
        <p:spPr>
          <a:xfrm>
            <a:off x="6149438" y="4540997"/>
            <a:ext cx="685800" cy="3810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HTTP</a:t>
            </a:r>
            <a:endParaRPr lang="uk-UA" sz="1400" dirty="0"/>
          </a:p>
        </p:txBody>
      </p:sp>
      <p:sp>
        <p:nvSpPr>
          <p:cNvPr id="6" name="Left-Right Arrow 5"/>
          <p:cNvSpPr/>
          <p:nvPr/>
        </p:nvSpPr>
        <p:spPr>
          <a:xfrm>
            <a:off x="3733800" y="4861758"/>
            <a:ext cx="914400" cy="256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Left-Right Arrow 11"/>
          <p:cNvSpPr/>
          <p:nvPr/>
        </p:nvSpPr>
        <p:spPr>
          <a:xfrm>
            <a:off x="6035138" y="4861758"/>
            <a:ext cx="914400" cy="256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Left-Right Arrow 12"/>
          <p:cNvSpPr/>
          <p:nvPr/>
        </p:nvSpPr>
        <p:spPr>
          <a:xfrm rot="18286307">
            <a:off x="5561623" y="4307226"/>
            <a:ext cx="625094" cy="2243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Freeform 7"/>
          <p:cNvSpPr/>
          <p:nvPr/>
        </p:nvSpPr>
        <p:spPr>
          <a:xfrm>
            <a:off x="3581400" y="5117790"/>
            <a:ext cx="3279494" cy="927495"/>
          </a:xfrm>
          <a:custGeom>
            <a:avLst/>
            <a:gdLst>
              <a:gd name="connsiteX0" fmla="*/ 3298785 w 3298785"/>
              <a:gd name="connsiteY0" fmla="*/ 833377 h 1243046"/>
              <a:gd name="connsiteX1" fmla="*/ 1799863 w 3298785"/>
              <a:gd name="connsiteY1" fmla="*/ 1203767 h 1243046"/>
              <a:gd name="connsiteX2" fmla="*/ 0 w 3298785"/>
              <a:gd name="connsiteY2" fmla="*/ 0 h 124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8785" h="1243046">
                <a:moveTo>
                  <a:pt x="3298785" y="833377"/>
                </a:moveTo>
                <a:cubicBezTo>
                  <a:pt x="2824222" y="1088020"/>
                  <a:pt x="2349660" y="1342663"/>
                  <a:pt x="1799863" y="1203767"/>
                </a:cubicBezTo>
                <a:cubicBezTo>
                  <a:pt x="1250066" y="1064871"/>
                  <a:pt x="315410" y="207380"/>
                  <a:pt x="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032" name="Picture 8" descr="Document doc dreamweaver html paper adobe fi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773" y="5581537"/>
            <a:ext cx="510381" cy="5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757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886700" cy="54962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 Document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0908" y="1143000"/>
            <a:ext cx="4878600" cy="236220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HTML document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is a text document created to represent formatted information including text, video, images, sounds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HTML document is created by </a:t>
            </a:r>
            <a:r>
              <a:rPr lang="en-US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and consists of </a:t>
            </a:r>
            <a:r>
              <a:rPr lang="en-US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sections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2050" name="Picture 2" descr="An html page shares many of the same basic characteristics as a hou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32" y="1414041"/>
            <a:ext cx="3276600" cy="161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4300" y="3505200"/>
            <a:ext cx="5486400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&lt;!doctype html&gt;</a:t>
            </a:r>
            <a:b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 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lang=</a:t>
            </a: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"en"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meta 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charset=</a:t>
            </a: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"utf-8"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&gt;Sample website&lt;/</a:t>
            </a: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&gt;Hello World!&lt;/</a:t>
            </a: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uk-UA" altLang="uk-UA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861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886700" cy="62547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Common HTML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7886700" cy="4351338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: Identifies the page as an HTML document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: Contains markup and code used by the browser, such as scripts that add interactivity, and keywords to help search engines find the page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: Displays the title of the Web page, which appears at the top of the Web browser, usually on the page’s tab in a tabbed browser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: Surrounds content that’s visible on the Web page when viewed in a Web browser</a:t>
            </a:r>
          </a:p>
        </p:txBody>
      </p:sp>
    </p:spTree>
    <p:extLst>
      <p:ext uri="{BB962C8B-B14F-4D97-AF65-F5344CB8AC3E}">
        <p14:creationId xmlns:p14="http://schemas.microsoft.com/office/powerpoint/2010/main" val="1190714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7886700" cy="62547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Common HTML Tags (Continued)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94C312-BBB6-47CC-85D1-54CA71BAB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9200"/>
            <a:ext cx="8534400" cy="435133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: Defines text as a paragraph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uk-UA" altLang="uk-UA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href=</a:t>
            </a:r>
            <a:r>
              <a:rPr lang="en-US" altLang="uk-UA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“google.com"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: Generally used to anchor a URL to text or an image; can create a named anchor within a document to allow for linking to sections of the document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h6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: Creates a heading, which can be first level (h1) through sixth level (h6)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: Applies bold face to text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: Applies italics face to text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600" dirty="0"/>
              <a:t>: Applies underline  face to text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: Inserts an image from a file or another Web site</a:t>
            </a:r>
          </a:p>
        </p:txBody>
      </p:sp>
    </p:spTree>
    <p:extLst>
      <p:ext uri="{BB962C8B-B14F-4D97-AF65-F5344CB8AC3E}">
        <p14:creationId xmlns:p14="http://schemas.microsoft.com/office/powerpoint/2010/main" val="3390239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52" y="146052"/>
            <a:ext cx="7886700" cy="54927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Tag Pairs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401379"/>
            <a:ext cx="8229600" cy="38862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are </a:t>
            </a:r>
            <a:r>
              <a:rPr lang="en-US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keywords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that determine </a:t>
            </a:r>
            <a:r>
              <a:rPr lang="en-US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of an HTML page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Keyword is surrounded by </a:t>
            </a:r>
            <a:r>
              <a:rPr lang="en-US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angled brackets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Most tags come </a:t>
            </a:r>
            <a:r>
              <a:rPr lang="en-US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in pairs</a:t>
            </a:r>
          </a:p>
          <a:p>
            <a:pPr lvl="1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Opening or start tag</a:t>
            </a:r>
          </a:p>
          <a:p>
            <a:pPr lvl="1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Closing or end tag</a:t>
            </a:r>
          </a:p>
          <a:p>
            <a:pPr lvl="1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&gt;Pet Care 101&lt;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Closing tag must have </a:t>
            </a:r>
            <a:r>
              <a:rPr lang="en-US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same case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as opening tag</a:t>
            </a:r>
          </a:p>
        </p:txBody>
      </p:sp>
      <p:pic>
        <p:nvPicPr>
          <p:cNvPr id="3074" name="Picture 2" descr="https://citsf221.community.uaf.edu/files/2009/08/taganatom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838200"/>
            <a:ext cx="381000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17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7886700" cy="62547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7E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Empty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Empty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tags don’t require an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end tag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Examples: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for a line break</a:t>
            </a:r>
          </a:p>
          <a:p>
            <a:pPr marL="628650" lvl="1" indent="-285750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for a horizontal line</a:t>
            </a:r>
          </a:p>
        </p:txBody>
      </p:sp>
    </p:spTree>
    <p:extLst>
      <p:ext uri="{BB962C8B-B14F-4D97-AF65-F5344CB8AC3E}">
        <p14:creationId xmlns:p14="http://schemas.microsoft.com/office/powerpoint/2010/main" val="36923835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12152</TotalTime>
  <Words>1219</Words>
  <Application>Microsoft Office PowerPoint</Application>
  <PresentationFormat>On-screen Show (4:3)</PresentationFormat>
  <Paragraphs>200</Paragraphs>
  <Slides>32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Segoe UI</vt:lpstr>
      <vt:lpstr>Segoe UI Light</vt:lpstr>
      <vt:lpstr>Tahoma</vt:lpstr>
      <vt:lpstr>Verdana</vt:lpstr>
      <vt:lpstr>Wingdings</vt:lpstr>
      <vt:lpstr>Тема Office</vt:lpstr>
      <vt:lpstr>Office Theme</vt:lpstr>
      <vt:lpstr>1_Office Theme</vt:lpstr>
      <vt:lpstr>HTML5: Lesson #1</vt:lpstr>
      <vt:lpstr>Agenda</vt:lpstr>
      <vt:lpstr>HTML / CSS / JavaScript</vt:lpstr>
      <vt:lpstr>HTML Documents and HTTP Protocol</vt:lpstr>
      <vt:lpstr>HTML Document</vt:lpstr>
      <vt:lpstr>Common HTML Tags</vt:lpstr>
      <vt:lpstr>Common HTML Tags (Continued)</vt:lpstr>
      <vt:lpstr>Tag Pairs</vt:lpstr>
      <vt:lpstr>Empty Tags</vt:lpstr>
      <vt:lpstr>Minimal set of HTML Tags</vt:lpstr>
      <vt:lpstr>Doctype</vt:lpstr>
      <vt:lpstr>Doctype</vt:lpstr>
      <vt:lpstr>Elements</vt:lpstr>
      <vt:lpstr>Attributes</vt:lpstr>
      <vt:lpstr>Creating a Link</vt:lpstr>
      <vt:lpstr>Nesting</vt:lpstr>
      <vt:lpstr>Entities</vt:lpstr>
      <vt:lpstr>Entities (Continued)</vt:lpstr>
      <vt:lpstr>HTML Standard</vt:lpstr>
      <vt:lpstr>HTML Validators</vt:lpstr>
      <vt:lpstr>Sublime Text</vt:lpstr>
      <vt:lpstr>Visual Studio Code</vt:lpstr>
      <vt:lpstr>JetBrains WebStorm </vt:lpstr>
      <vt:lpstr>Cloud 9</vt:lpstr>
      <vt:lpstr>JSFiddle</vt:lpstr>
      <vt:lpstr>CodePen</vt:lpstr>
      <vt:lpstr>Mockups - NinjaMock</vt:lpstr>
      <vt:lpstr>http://w3schools.com</vt:lpstr>
      <vt:lpstr>http://howtocodeinhtml.com</vt:lpstr>
      <vt:lpstr>overapi.com/html</vt:lpstr>
      <vt:lpstr>websitesetup.org/html5-cheat-sheet/</vt:lpstr>
      <vt:lpstr>Contacts</vt:lpstr>
    </vt:vector>
  </TitlesOfParts>
  <Company>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Roman Mashchak</dc:creator>
  <cp:lastModifiedBy>Yulian Boyanov</cp:lastModifiedBy>
  <cp:revision>218</cp:revision>
  <dcterms:created xsi:type="dcterms:W3CDTF">2011-09-23T10:13:30Z</dcterms:created>
  <dcterms:modified xsi:type="dcterms:W3CDTF">2024-05-08T16:00:48Z</dcterms:modified>
</cp:coreProperties>
</file>